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4"/>
  </p:notesMasterIdLst>
  <p:sldIdLst>
    <p:sldId id="331" r:id="rId5"/>
    <p:sldId id="329" r:id="rId6"/>
    <p:sldId id="332" r:id="rId7"/>
    <p:sldId id="333" r:id="rId8"/>
    <p:sldId id="335" r:id="rId9"/>
    <p:sldId id="336" r:id="rId10"/>
    <p:sldId id="337" r:id="rId11"/>
    <p:sldId id="338" r:id="rId12"/>
    <p:sldId id="339" r:id="rId1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ISTÈRIEL" id="{0B896E98-F45E-4768-8620-EDDF394BE181}">
          <p14:sldIdLst>
            <p14:sldId id="331"/>
            <p14:sldId id="329"/>
            <p14:sldId id="332"/>
            <p14:sldId id="333"/>
            <p14:sldId id="335"/>
            <p14:sldId id="336"/>
            <p14:sldId id="337"/>
            <p14:sldId id="338"/>
            <p14:sldId id="339"/>
          </p14:sldIdLst>
        </p14:section>
        <p14:section name="MÉTHODOLOGIE" id="{EB03BDE6-D677-4574-A7BF-9721F91BDEB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1139" userDrawn="1">
          <p15:clr>
            <a:srgbClr val="A4A3A4"/>
          </p15:clr>
        </p15:guide>
        <p15:guide id="4" orient="horz" pos="1095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orient="horz" pos="4201" userDrawn="1">
          <p15:clr>
            <a:srgbClr val="A4A3A4"/>
          </p15:clr>
        </p15:guide>
        <p15:guide id="7" pos="3120" userDrawn="1">
          <p15:clr>
            <a:srgbClr val="A4A3A4"/>
          </p15:clr>
        </p15:guide>
        <p15:guide id="8" pos="516" userDrawn="1">
          <p15:clr>
            <a:srgbClr val="A4A3A4"/>
          </p15:clr>
        </p15:guide>
        <p15:guide id="9" pos="5626" userDrawn="1">
          <p15:clr>
            <a:srgbClr val="A4A3A4"/>
          </p15:clr>
        </p15:guide>
        <p15:guide id="10" pos="59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1"/>
    <p:restoredTop sz="94660"/>
  </p:normalViewPr>
  <p:slideViewPr>
    <p:cSldViewPr showGuides="1">
      <p:cViewPr varScale="1">
        <p:scale>
          <a:sx n="115" d="100"/>
          <a:sy n="115" d="100"/>
        </p:scale>
        <p:origin x="600" y="108"/>
      </p:cViewPr>
      <p:guideLst>
        <p:guide orient="horz" pos="2160"/>
        <p:guide orient="horz" pos="255"/>
        <p:guide orient="horz" pos="1139"/>
        <p:guide orient="horz" pos="1095"/>
        <p:guide orient="horz" pos="4065"/>
        <p:guide orient="horz" pos="4201"/>
        <p:guide pos="3120"/>
        <p:guide pos="516"/>
        <p:guide pos="5626"/>
        <p:guide pos="59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27/09/2021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89" y="260648"/>
            <a:ext cx="7600744" cy="2808312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80000" y="5226529"/>
            <a:ext cx="3510000" cy="12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00" y="260648"/>
            <a:ext cx="3696804" cy="1365890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0000" y="3128061"/>
            <a:ext cx="9126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89998" y="2522624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8000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785999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9906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984000"/>
            <a:ext cx="9126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5990" indent="-39599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8000" y="240000"/>
            <a:ext cx="5928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89999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8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786000" y="2448000"/>
            <a:ext cx="273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02" y="116632"/>
            <a:ext cx="1394598" cy="515274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89999" y="1200000"/>
            <a:ext cx="9126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89999" y="2448000"/>
            <a:ext cx="9126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8248500" y="6378000"/>
            <a:ext cx="1267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90000" y="6378000"/>
            <a:ext cx="6396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786000" y="6378000"/>
            <a:ext cx="1462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8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1994" indent="-71999" algn="l" defTabSz="914378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1985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7979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duscol.education.fr/107/suivi-et-evaluation-des-apprentissages-des-eleves-l-ecole-maternelle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duscol.education.fr/document/5641/download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Le Carnet de suivi des apprentissages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89999" y="2448000"/>
            <a:ext cx="9126000" cy="3432000"/>
          </a:xfrm>
        </p:spPr>
        <p:txBody>
          <a:bodyPr/>
          <a:lstStyle/>
          <a:p>
            <a:pPr algn="ctr"/>
            <a:r>
              <a:rPr lang="fr-FR" sz="2400" dirty="0"/>
              <a:t>À l'école maternelle, </a:t>
            </a:r>
            <a:r>
              <a:rPr lang="fr-FR" sz="2400" dirty="0">
                <a:solidFill>
                  <a:srgbClr val="FF0000"/>
                </a:solidFill>
              </a:rPr>
              <a:t>deux outils </a:t>
            </a:r>
            <a:r>
              <a:rPr lang="fr-FR" sz="2400" dirty="0"/>
              <a:t>permettent d'assurer le suivi des apprentissages et des progrès des élèves : le </a:t>
            </a:r>
            <a:r>
              <a:rPr lang="fr-FR" sz="2400" dirty="0">
                <a:solidFill>
                  <a:srgbClr val="FFC000"/>
                </a:solidFill>
              </a:rPr>
              <a:t>carnet de suivi des apprentissages</a:t>
            </a:r>
            <a:r>
              <a:rPr lang="fr-FR" sz="2400" dirty="0"/>
              <a:t>, renseigné tout au long du cycle, et la </a:t>
            </a:r>
            <a:r>
              <a:rPr lang="fr-FR" sz="2400" dirty="0">
                <a:solidFill>
                  <a:srgbClr val="FF0000"/>
                </a:solidFill>
                <a:hlinkClick r:id="rId2"/>
              </a:rPr>
              <a:t>synthèse des acquis de l'élève</a:t>
            </a:r>
            <a:r>
              <a:rPr lang="fr-FR" sz="2400" dirty="0"/>
              <a:t>, établie à la fin de la dernière année du cycle 1.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26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89999" y="981407"/>
            <a:ext cx="9126000" cy="960000"/>
          </a:xfrm>
        </p:spPr>
        <p:txBody>
          <a:bodyPr/>
          <a:lstStyle/>
          <a:p>
            <a:pPr algn="ctr"/>
            <a:r>
              <a:rPr lang="fr-FR" sz="3200" dirty="0" smtClean="0"/>
              <a:t>Principes du CSA</a:t>
            </a:r>
            <a:endParaRPr lang="fr-FR" sz="32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89999" y="2448000"/>
            <a:ext cx="9126000" cy="3432000"/>
          </a:xfrm>
        </p:spPr>
        <p:txBody>
          <a:bodyPr/>
          <a:lstStyle/>
          <a:p>
            <a:pPr algn="ctr"/>
            <a:r>
              <a:rPr lang="fr-FR" sz="2400" b="1" dirty="0" smtClean="0"/>
              <a:t>1. Le CSA est un carnet </a:t>
            </a:r>
            <a:r>
              <a:rPr lang="fr-FR" sz="2400" b="1" dirty="0">
                <a:solidFill>
                  <a:srgbClr val="FF0000"/>
                </a:solidFill>
              </a:rPr>
              <a:t>d'observation au long </a:t>
            </a:r>
            <a:r>
              <a:rPr lang="fr-FR" sz="2400" b="1" dirty="0" smtClean="0">
                <a:solidFill>
                  <a:srgbClr val="FF0000"/>
                </a:solidFill>
              </a:rPr>
              <a:t>cours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Un recueil d'</a:t>
            </a:r>
            <a:r>
              <a:rPr lang="fr-FR" sz="2400" dirty="0">
                <a:solidFill>
                  <a:srgbClr val="FFC000"/>
                </a:solidFill>
              </a:rPr>
              <a:t>observations régulières </a:t>
            </a:r>
            <a:r>
              <a:rPr lang="fr-FR" sz="2400" dirty="0"/>
              <a:t>sur un temps suffisamment long pour permettre aux apprentissages de se réaliser.</a:t>
            </a:r>
          </a:p>
          <a:p>
            <a:pPr algn="ctr"/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124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89999" y="981407"/>
            <a:ext cx="9126000" cy="960000"/>
          </a:xfrm>
        </p:spPr>
        <p:txBody>
          <a:bodyPr/>
          <a:lstStyle/>
          <a:p>
            <a:pPr algn="ctr"/>
            <a:r>
              <a:rPr lang="fr-FR" sz="3200" dirty="0" smtClean="0"/>
              <a:t>Principes du CSA</a:t>
            </a:r>
            <a:endParaRPr lang="fr-FR" sz="32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89999" y="2448000"/>
            <a:ext cx="9126000" cy="3432000"/>
          </a:xfrm>
        </p:spPr>
        <p:txBody>
          <a:bodyPr/>
          <a:lstStyle/>
          <a:p>
            <a:pPr algn="ctr"/>
            <a:r>
              <a:rPr lang="fr-FR" sz="2400" b="1" dirty="0" smtClean="0"/>
              <a:t>2. Le CSA est un </a:t>
            </a:r>
            <a:r>
              <a:rPr lang="fr-FR" sz="2400" b="1" dirty="0"/>
              <a:t>carnet de </a:t>
            </a:r>
            <a:r>
              <a:rPr lang="fr-FR" sz="2400" b="1" dirty="0">
                <a:solidFill>
                  <a:srgbClr val="FFC000"/>
                </a:solidFill>
              </a:rPr>
              <a:t>traces</a:t>
            </a:r>
            <a:r>
              <a:rPr lang="fr-FR" sz="2400" b="1" dirty="0"/>
              <a:t> et une </a:t>
            </a:r>
            <a:r>
              <a:rPr lang="fr-FR" sz="2400" b="1" dirty="0">
                <a:solidFill>
                  <a:srgbClr val="92D050"/>
                </a:solidFill>
              </a:rPr>
              <a:t>interprétation synthétique</a:t>
            </a:r>
            <a:r>
              <a:rPr lang="fr-FR" sz="2400" b="1" dirty="0"/>
              <a:t> de </a:t>
            </a:r>
            <a:r>
              <a:rPr lang="fr-FR" sz="2400" b="1" dirty="0" smtClean="0"/>
              <a:t>l'enseignant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Un document qui peut prendre des </a:t>
            </a:r>
            <a:r>
              <a:rPr lang="fr-FR" sz="2400" dirty="0">
                <a:solidFill>
                  <a:srgbClr val="00B0F0"/>
                </a:solidFill>
              </a:rPr>
              <a:t>formes diverses</a:t>
            </a:r>
            <a:r>
              <a:rPr lang="fr-FR" sz="2400" dirty="0"/>
              <a:t>, dans lequel l'enseignant présente des </a:t>
            </a:r>
            <a:r>
              <a:rPr lang="fr-FR" sz="2400" dirty="0">
                <a:solidFill>
                  <a:srgbClr val="002060"/>
                </a:solidFill>
              </a:rPr>
              <a:t>traces significatives </a:t>
            </a:r>
            <a:r>
              <a:rPr lang="fr-FR" sz="2400" dirty="0"/>
              <a:t>de l'activité de l'enfant et une interprétation synthétique de l'</a:t>
            </a:r>
            <a:r>
              <a:rPr lang="fr-FR" sz="2400" dirty="0">
                <a:solidFill>
                  <a:srgbClr val="7030A0"/>
                </a:solidFill>
              </a:rPr>
              <a:t>évolution</a:t>
            </a:r>
            <a:r>
              <a:rPr lang="fr-FR" sz="2400" dirty="0"/>
              <a:t> de son </a:t>
            </a:r>
            <a:r>
              <a:rPr lang="fr-FR" sz="2400" dirty="0">
                <a:solidFill>
                  <a:srgbClr val="C00000"/>
                </a:solidFill>
              </a:rPr>
              <a:t>parcours d'apprentissage</a:t>
            </a:r>
            <a:r>
              <a:rPr lang="fr-FR" sz="2400" dirty="0"/>
              <a:t>.</a:t>
            </a:r>
          </a:p>
          <a:p>
            <a:pPr algn="ctr"/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3134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89999" y="981407"/>
            <a:ext cx="9126000" cy="960000"/>
          </a:xfrm>
        </p:spPr>
        <p:txBody>
          <a:bodyPr/>
          <a:lstStyle/>
          <a:p>
            <a:pPr algn="ctr"/>
            <a:r>
              <a:rPr lang="fr-FR" sz="3200" dirty="0" smtClean="0"/>
              <a:t>Principes du CSA</a:t>
            </a:r>
            <a:endParaRPr lang="fr-FR" sz="32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89999" y="2448000"/>
            <a:ext cx="9126000" cy="3930000"/>
          </a:xfrm>
        </p:spPr>
        <p:txBody>
          <a:bodyPr/>
          <a:lstStyle/>
          <a:p>
            <a:pPr algn="ctr"/>
            <a:r>
              <a:rPr lang="fr-FR" sz="2400" b="1" dirty="0" smtClean="0"/>
              <a:t>3. Le CSA est un </a:t>
            </a:r>
            <a:r>
              <a:rPr lang="fr-FR" sz="2400" b="1" dirty="0">
                <a:solidFill>
                  <a:srgbClr val="C00000"/>
                </a:solidFill>
              </a:rPr>
              <a:t>carnet de communication </a:t>
            </a:r>
            <a:r>
              <a:rPr lang="fr-FR" sz="2400" b="1" dirty="0"/>
              <a:t>pour les </a:t>
            </a:r>
            <a:r>
              <a:rPr lang="fr-FR" sz="2400" b="1" dirty="0">
                <a:solidFill>
                  <a:srgbClr val="FFC000"/>
                </a:solidFill>
              </a:rPr>
              <a:t>parents</a:t>
            </a:r>
            <a:r>
              <a:rPr lang="fr-FR" sz="2400" b="1" dirty="0"/>
              <a:t> et les </a:t>
            </a:r>
            <a:r>
              <a:rPr lang="fr-FR" sz="2400" b="1" dirty="0" smtClean="0">
                <a:solidFill>
                  <a:srgbClr val="92D050"/>
                </a:solidFill>
              </a:rPr>
              <a:t>enseignants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Un outil qui permet de rendre compte des </a:t>
            </a:r>
            <a:r>
              <a:rPr lang="fr-FR" sz="2400" dirty="0">
                <a:solidFill>
                  <a:srgbClr val="00B050"/>
                </a:solidFill>
              </a:rPr>
              <a:t>progrès</a:t>
            </a:r>
            <a:r>
              <a:rPr lang="fr-FR" sz="2400" dirty="0"/>
              <a:t>, qui les met en valeur et en perspective, sur la base d'</a:t>
            </a:r>
            <a:r>
              <a:rPr lang="fr-FR" sz="2400" dirty="0">
                <a:solidFill>
                  <a:srgbClr val="00B0F0"/>
                </a:solidFill>
              </a:rPr>
              <a:t>observables</a:t>
            </a:r>
            <a:r>
              <a:rPr lang="fr-FR" sz="2400" dirty="0"/>
              <a:t> définis. Un carnet dont le contenu doit être </a:t>
            </a:r>
            <a:r>
              <a:rPr lang="fr-FR" sz="2400" dirty="0">
                <a:solidFill>
                  <a:srgbClr val="0070C0"/>
                </a:solidFill>
              </a:rPr>
              <a:t>simple</a:t>
            </a:r>
            <a:r>
              <a:rPr lang="fr-FR" sz="2400" dirty="0"/>
              <a:t>, </a:t>
            </a:r>
            <a:r>
              <a:rPr lang="fr-FR" sz="2400" dirty="0">
                <a:solidFill>
                  <a:srgbClr val="002060"/>
                </a:solidFill>
              </a:rPr>
              <a:t>compréhensible</a:t>
            </a:r>
            <a:r>
              <a:rPr lang="fr-FR" sz="2400" dirty="0"/>
              <a:t> et </a:t>
            </a:r>
            <a:r>
              <a:rPr lang="fr-FR" sz="2400" dirty="0">
                <a:solidFill>
                  <a:srgbClr val="7030A0"/>
                </a:solidFill>
              </a:rPr>
              <a:t>lisible</a:t>
            </a:r>
            <a:r>
              <a:rPr lang="fr-FR" sz="2400" dirty="0"/>
              <a:t> par les parents. Une ressource qui rend compte du </a:t>
            </a:r>
            <a:r>
              <a:rPr lang="fr-FR" sz="2400" dirty="0">
                <a:solidFill>
                  <a:srgbClr val="C00000"/>
                </a:solidFill>
              </a:rPr>
              <a:t>cheminement de l'élève </a:t>
            </a:r>
            <a:r>
              <a:rPr lang="fr-FR" sz="2400" dirty="0"/>
              <a:t>pour renseigner la </a:t>
            </a:r>
            <a:r>
              <a:rPr lang="fr-FR" sz="2400" dirty="0">
                <a:solidFill>
                  <a:srgbClr val="FFC000"/>
                </a:solidFill>
              </a:rPr>
              <a:t>synthèse des acquis </a:t>
            </a:r>
            <a:r>
              <a:rPr lang="fr-FR" sz="2400" dirty="0"/>
              <a:t>à la fin de la G.S</a:t>
            </a:r>
          </a:p>
          <a:p>
            <a:pPr algn="ctr"/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395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89999" y="981407"/>
            <a:ext cx="9126000" cy="960000"/>
          </a:xfrm>
        </p:spPr>
        <p:txBody>
          <a:bodyPr/>
          <a:lstStyle/>
          <a:p>
            <a:pPr algn="ctr"/>
            <a:r>
              <a:rPr lang="fr-FR" sz="3200" dirty="0" smtClean="0"/>
              <a:t>Points de vigilance</a:t>
            </a:r>
            <a:endParaRPr lang="fr-FR" sz="32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89999" y="2448000"/>
            <a:ext cx="9126000" cy="3930000"/>
          </a:xfrm>
        </p:spPr>
        <p:txBody>
          <a:bodyPr/>
          <a:lstStyle/>
          <a:p>
            <a:pPr algn="ctr"/>
            <a:r>
              <a:rPr lang="fr-FR" sz="2400" b="1" dirty="0" smtClean="0"/>
              <a:t>Le CSA n’est pas : </a:t>
            </a:r>
          </a:p>
          <a:p>
            <a:pPr algn="ctr"/>
            <a:endParaRPr lang="fr-FR" sz="2400" b="1" dirty="0" smtClean="0"/>
          </a:p>
          <a:p>
            <a:pPr marL="342900" indent="-342900" algn="ctr">
              <a:buFontTx/>
              <a:buChar char="-"/>
            </a:pPr>
            <a:r>
              <a:rPr lang="fr-FR" sz="2400" b="1" dirty="0" smtClean="0">
                <a:latin typeface="Marianne Light" panose="02000000000000000000" pitchFamily="50" charset="0"/>
              </a:rPr>
              <a:t>Un </a:t>
            </a:r>
            <a:r>
              <a:rPr lang="fr-FR" sz="2400" b="1" dirty="0">
                <a:latin typeface="Marianne Light" panose="02000000000000000000" pitchFamily="50" charset="0"/>
              </a:rPr>
              <a:t>livret de compétences décliné en </a:t>
            </a:r>
            <a:r>
              <a:rPr lang="fr-FR" sz="2400" b="1" dirty="0" smtClean="0">
                <a:latin typeface="Marianne Light" panose="02000000000000000000" pitchFamily="50" charset="0"/>
              </a:rPr>
              <a:t>sous-compétences</a:t>
            </a:r>
          </a:p>
          <a:p>
            <a:pPr marL="342900" indent="-342900" algn="ctr">
              <a:buFontTx/>
              <a:buChar char="-"/>
            </a:pPr>
            <a:r>
              <a:rPr lang="fr-FR" sz="2400" b="1" dirty="0">
                <a:latin typeface="Marianne Light" panose="02000000000000000000" pitchFamily="50" charset="0"/>
              </a:rPr>
              <a:t>Un catalogue de fiches </a:t>
            </a:r>
            <a:r>
              <a:rPr lang="fr-FR" sz="2400" b="1" dirty="0" smtClean="0">
                <a:latin typeface="Marianne Light" panose="02000000000000000000" pitchFamily="50" charset="0"/>
              </a:rPr>
              <a:t>d'évaluation</a:t>
            </a:r>
          </a:p>
          <a:p>
            <a:pPr marL="342900" indent="-342900" algn="ctr">
              <a:buFontTx/>
              <a:buChar char="-"/>
            </a:pPr>
            <a:r>
              <a:rPr lang="fr-FR" sz="2400" b="1" dirty="0">
                <a:latin typeface="Marianne Light" panose="02000000000000000000" pitchFamily="50" charset="0"/>
              </a:rPr>
              <a:t>Un simple cahier d'élève</a:t>
            </a:r>
            <a:endParaRPr lang="fr-FR" sz="2400" dirty="0">
              <a:latin typeface="Marianne Light" panose="02000000000000000000" pitchFamily="50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1501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89999" y="981407"/>
            <a:ext cx="9126000" cy="960000"/>
          </a:xfrm>
        </p:spPr>
        <p:txBody>
          <a:bodyPr/>
          <a:lstStyle/>
          <a:p>
            <a:pPr algn="ctr"/>
            <a:r>
              <a:rPr lang="fr-FR" sz="3200" dirty="0" smtClean="0"/>
              <a:t>Indicateurs de progrès du CSA</a:t>
            </a:r>
            <a:endParaRPr lang="fr-FR" sz="32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89999" y="2448000"/>
            <a:ext cx="9126000" cy="3930000"/>
          </a:xfrm>
        </p:spPr>
        <p:txBody>
          <a:bodyPr/>
          <a:lstStyle/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fr-FR" sz="2400" dirty="0" smtClean="0">
                <a:hlinkClick r:id="rId2"/>
              </a:rPr>
              <a:t>Propositions d’observables d’indicateurs de progrès </a:t>
            </a:r>
            <a:r>
              <a:rPr lang="fr-FR" sz="2400" dirty="0" smtClean="0"/>
              <a:t>sur </a:t>
            </a:r>
            <a:r>
              <a:rPr lang="fr-FR" sz="2400" dirty="0" smtClean="0">
                <a:solidFill>
                  <a:srgbClr val="FFC000"/>
                </a:solidFill>
              </a:rPr>
              <a:t>EDUSCOL</a:t>
            </a:r>
          </a:p>
          <a:p>
            <a:pPr algn="ctr"/>
            <a:endParaRPr lang="fr-FR" sz="2400" b="1" dirty="0">
              <a:latin typeface="Marianne Light" panose="02000000000000000000" pitchFamily="50" charset="0"/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fr-FR" sz="2400" dirty="0" smtClean="0">
                <a:solidFill>
                  <a:srgbClr val="92D050"/>
                </a:solidFill>
                <a:latin typeface="Marianne Light" panose="02000000000000000000" pitchFamily="50" charset="0"/>
              </a:rPr>
              <a:t>Réflexion en équipe</a:t>
            </a:r>
            <a:r>
              <a:rPr lang="fr-FR" sz="2400" dirty="0" smtClean="0">
                <a:latin typeface="Marianne Light" panose="02000000000000000000" pitchFamily="50" charset="0"/>
              </a:rPr>
              <a:t> de cycle sur les </a:t>
            </a:r>
            <a:r>
              <a:rPr lang="fr-FR" sz="2400" dirty="0" smtClean="0">
                <a:solidFill>
                  <a:srgbClr val="00B050"/>
                </a:solidFill>
                <a:latin typeface="Marianne Light" panose="02000000000000000000" pitchFamily="50" charset="0"/>
              </a:rPr>
              <a:t>observables</a:t>
            </a:r>
            <a:r>
              <a:rPr lang="fr-FR" sz="2400" dirty="0" smtClean="0">
                <a:latin typeface="Marianne Light" panose="02000000000000000000" pitchFamily="50" charset="0"/>
              </a:rPr>
              <a:t> en PS, MS et GS</a:t>
            </a:r>
          </a:p>
          <a:p>
            <a:pPr algn="ctr"/>
            <a:endParaRPr lang="fr-FR" sz="2400" dirty="0">
              <a:latin typeface="Marianne Light" panose="02000000000000000000" pitchFamily="50" charset="0"/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fr-FR" sz="2400" dirty="0" smtClean="0">
                <a:latin typeface="Marianne Light" panose="02000000000000000000" pitchFamily="50" charset="0"/>
              </a:rPr>
              <a:t>Association avec des </a:t>
            </a:r>
            <a:r>
              <a:rPr lang="fr-FR" sz="2400" dirty="0" smtClean="0">
                <a:solidFill>
                  <a:srgbClr val="00B0F0"/>
                </a:solidFill>
                <a:latin typeface="Marianne Light" panose="02000000000000000000" pitchFamily="50" charset="0"/>
              </a:rPr>
              <a:t>pictogrammes</a:t>
            </a:r>
            <a:r>
              <a:rPr lang="fr-FR" sz="2400" dirty="0" smtClean="0">
                <a:latin typeface="Marianne Light" panose="02000000000000000000" pitchFamily="50" charset="0"/>
              </a:rPr>
              <a:t> pour rendre l’évaluation lisible pour les parents et les élèves</a:t>
            </a:r>
            <a:endParaRPr lang="fr-FR" sz="2400" dirty="0">
              <a:latin typeface="Marianne Light" panose="02000000000000000000" pitchFamily="50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1506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89999" y="981407"/>
            <a:ext cx="9126000" cy="960000"/>
          </a:xfrm>
        </p:spPr>
        <p:txBody>
          <a:bodyPr/>
          <a:lstStyle/>
          <a:p>
            <a:pPr algn="ctr"/>
            <a:r>
              <a:rPr lang="fr-FR" sz="3200" dirty="0" smtClean="0"/>
              <a:t>La forme du CSA</a:t>
            </a:r>
            <a:endParaRPr lang="fr-FR" sz="320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89998" y="2448000"/>
            <a:ext cx="9315529" cy="3930000"/>
          </a:xfrm>
        </p:spPr>
        <p:txBody>
          <a:bodyPr/>
          <a:lstStyle/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fr-FR" sz="2400" dirty="0" smtClean="0">
                <a:latin typeface="Marianne Light" panose="02000000000000000000" pitchFamily="50" charset="0"/>
              </a:rPr>
              <a:t>Réflexion sur l’</a:t>
            </a:r>
            <a:r>
              <a:rPr lang="fr-FR" sz="2400" dirty="0" smtClean="0">
                <a:solidFill>
                  <a:srgbClr val="C00000"/>
                </a:solidFill>
                <a:latin typeface="Marianne Light" panose="02000000000000000000" pitchFamily="50" charset="0"/>
              </a:rPr>
              <a:t>outil</a:t>
            </a:r>
            <a:r>
              <a:rPr lang="fr-FR" sz="2400" dirty="0" smtClean="0">
                <a:latin typeface="Marianne Light" panose="02000000000000000000" pitchFamily="50" charset="0"/>
              </a:rPr>
              <a:t> (carnet, cahier, couleur, prix, commande, …)</a:t>
            </a:r>
          </a:p>
          <a:p>
            <a:pPr algn="ctr"/>
            <a:endParaRPr lang="fr-FR" sz="2400" dirty="0">
              <a:latin typeface="Marianne Light" panose="02000000000000000000" pitchFamily="50" charset="0"/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fr-FR" sz="2400" dirty="0" smtClean="0">
                <a:latin typeface="Marianne Light" panose="02000000000000000000" pitchFamily="50" charset="0"/>
              </a:rPr>
              <a:t>Réflexion sur l’</a:t>
            </a:r>
            <a:r>
              <a:rPr lang="fr-FR" sz="2400" dirty="0" smtClean="0">
                <a:solidFill>
                  <a:srgbClr val="FFC000"/>
                </a:solidFill>
                <a:latin typeface="Marianne Light" panose="02000000000000000000" pitchFamily="50" charset="0"/>
              </a:rPr>
              <a:t>intégration des observables </a:t>
            </a:r>
            <a:r>
              <a:rPr lang="fr-FR" sz="2400" dirty="0" smtClean="0">
                <a:latin typeface="Marianne Light" panose="02000000000000000000" pitchFamily="50" charset="0"/>
              </a:rPr>
              <a:t>dans les cahiers (découpage, collage, rangement …)</a:t>
            </a:r>
          </a:p>
          <a:p>
            <a:pPr algn="ctr"/>
            <a:endParaRPr lang="fr-FR" sz="2400" dirty="0" smtClean="0">
              <a:latin typeface="Marianne Light" panose="02000000000000000000" pitchFamily="50" charset="0"/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fr-FR" sz="2400" dirty="0" smtClean="0">
                <a:latin typeface="Marianne Light" panose="02000000000000000000" pitchFamily="50" charset="0"/>
              </a:rPr>
              <a:t>Réflexion sur la </a:t>
            </a:r>
            <a:r>
              <a:rPr lang="fr-FR" sz="2400" dirty="0" smtClean="0">
                <a:solidFill>
                  <a:srgbClr val="92D050"/>
                </a:solidFill>
                <a:latin typeface="Marianne Light" panose="02000000000000000000" pitchFamily="50" charset="0"/>
              </a:rPr>
              <a:t>personnalisation de la présentation </a:t>
            </a:r>
            <a:r>
              <a:rPr lang="fr-FR" sz="2400" dirty="0" smtClean="0">
                <a:latin typeface="Marianne Light" panose="02000000000000000000" pitchFamily="50" charset="0"/>
              </a:rPr>
              <a:t>de l’école</a:t>
            </a:r>
          </a:p>
          <a:p>
            <a:pPr algn="ctr"/>
            <a:endParaRPr lang="fr-FR" sz="2400" dirty="0">
              <a:latin typeface="Marianne Light" panose="02000000000000000000" pitchFamily="50" charset="0"/>
            </a:endParaRPr>
          </a:p>
          <a:p>
            <a:pPr algn="ctr"/>
            <a:endParaRPr lang="fr-FR" sz="2400" dirty="0">
              <a:latin typeface="Marianne Light" panose="02000000000000000000" pitchFamily="50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499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88504" y="3212976"/>
            <a:ext cx="9126000" cy="960000"/>
          </a:xfrm>
        </p:spPr>
        <p:txBody>
          <a:bodyPr/>
          <a:lstStyle/>
          <a:p>
            <a:pPr algn="ctr"/>
            <a:r>
              <a:rPr lang="fr-FR" sz="3200" dirty="0" smtClean="0"/>
              <a:t>Quelques exemples de CSA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5104873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2_FOND ECRAN_4_3" id="{10C338DC-25DE-DE49-B378-885F7B62B31C}" vid="{8EB08C32-EACE-6D4D-9991-56925EA9F4D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35F979-A072-4E70-A14C-C63B81B29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665D03-BD43-4A86-B6D2-5126C047A9BC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2c7ddd52-0a06-43b1-a35c-dcb15ea2e3f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CB448C3-5FE1-481F-85C8-33598570CB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65</TotalTime>
  <Words>339</Words>
  <Application>Microsoft Office PowerPoint</Application>
  <PresentationFormat>Format A4 (210 x 297 mm)</PresentationFormat>
  <Paragraphs>42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Marianne</vt:lpstr>
      <vt:lpstr>Marianne Light</vt:lpstr>
      <vt:lpstr>Wingdings</vt:lpstr>
      <vt:lpstr>MINISTÈRIEL</vt:lpstr>
      <vt:lpstr>Présentation PowerPoint</vt:lpstr>
      <vt:lpstr>Présentation PowerPoint</vt:lpstr>
      <vt:lpstr>Principes du CSA</vt:lpstr>
      <vt:lpstr>Principes du CSA</vt:lpstr>
      <vt:lpstr>Principes du CSA</vt:lpstr>
      <vt:lpstr>Points de vigilance</vt:lpstr>
      <vt:lpstr>Indicateurs de progrès du CSA</vt:lpstr>
      <vt:lpstr>La forme du CSA</vt:lpstr>
      <vt:lpstr>Quelques exemples de CSA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A4</dc:title>
  <dc:subject>Client</dc:subject>
  <dc:creator>Microsoft Office User</dc:creator>
  <cp:lastModifiedBy>fdaval1</cp:lastModifiedBy>
  <cp:revision>18</cp:revision>
  <dcterms:created xsi:type="dcterms:W3CDTF">2020-07-03T12:53:24Z</dcterms:created>
  <dcterms:modified xsi:type="dcterms:W3CDTF">2021-09-27T09:46:14Z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